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323" r:id="rId2"/>
    <p:sldId id="382" r:id="rId3"/>
    <p:sldId id="308" r:id="rId4"/>
    <p:sldId id="360" r:id="rId5"/>
    <p:sldId id="383" r:id="rId6"/>
    <p:sldId id="384" r:id="rId7"/>
    <p:sldId id="386" r:id="rId8"/>
    <p:sldId id="385" r:id="rId9"/>
    <p:sldId id="359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3" r:id="rId19"/>
    <p:sldId id="372" r:id="rId20"/>
    <p:sldId id="374" r:id="rId21"/>
    <p:sldId id="375" r:id="rId22"/>
    <p:sldId id="376" r:id="rId23"/>
    <p:sldId id="378" r:id="rId24"/>
    <p:sldId id="377" r:id="rId25"/>
    <p:sldId id="379" r:id="rId26"/>
    <p:sldId id="380" r:id="rId27"/>
    <p:sldId id="381" r:id="rId28"/>
    <p:sldId id="371" r:id="rId29"/>
    <p:sldId id="387" r:id="rId30"/>
    <p:sldId id="390" r:id="rId31"/>
    <p:sldId id="388" r:id="rId32"/>
    <p:sldId id="389" r:id="rId33"/>
    <p:sldId id="392" r:id="rId34"/>
    <p:sldId id="391" r:id="rId35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37"/>
    </p:embeddedFont>
    <p:embeddedFont>
      <p:font typeface="Montserrat" panose="020B0604020202020204" charset="0"/>
      <p:regular r:id="rId38"/>
      <p:bold r:id="rId39"/>
      <p:italic r:id="rId40"/>
      <p:boldItalic r:id="rId41"/>
    </p:embeddedFont>
    <p:embeddedFont>
      <p:font typeface="Pacifico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3634" autoAdjust="0"/>
  </p:normalViewPr>
  <p:slideViewPr>
    <p:cSldViewPr snapToGrid="0">
      <p:cViewPr varScale="1">
        <p:scale>
          <a:sx n="102" d="100"/>
          <a:sy n="102" d="100"/>
        </p:scale>
        <p:origin x="7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772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48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37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04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59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406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997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51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680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584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61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07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762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215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757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78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853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389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041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02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790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80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96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128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488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367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44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853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03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25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01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7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09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7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96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attes.cnpq.br/144857969151731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48184" y="1260436"/>
            <a:ext cx="6797918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    </a:t>
            </a:r>
            <a:r>
              <a:rPr lang="pt-BR" sz="5400" b="1" dirty="0">
                <a:solidFill>
                  <a:srgbClr val="FF6C00"/>
                </a:solidFill>
                <a:ea typeface="Pacifico"/>
                <a:sym typeface="Pacifico"/>
              </a:rPr>
              <a:t>Controle Interno</a:t>
            </a:r>
          </a:p>
          <a:p>
            <a:r>
              <a:rPr lang="pt-BR" sz="5400" b="1" dirty="0">
                <a:solidFill>
                  <a:srgbClr val="FF6C00"/>
                </a:solidFill>
                <a:latin typeface="Pacifico"/>
                <a:ea typeface="Pacifico"/>
                <a:cs typeface="Pacifico"/>
                <a:sym typeface="Pacifico"/>
              </a:rPr>
              <a:t> 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475" y="4367500"/>
            <a:ext cx="1356677" cy="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2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98758D-F8B9-4474-905C-28038EBD2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20"/>
            <a:ext cx="7785847" cy="42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51FF16-D7AD-4FE2-A0E4-7D08BCCF4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6" y="70543"/>
            <a:ext cx="7590721" cy="41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4F7EB3-1B57-40B0-B702-4B001171D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" y="68815"/>
            <a:ext cx="7785857" cy="42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B594CA-116A-4070-AB1B-E20C759DD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" y="68814"/>
            <a:ext cx="7852538" cy="42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441A5D-450D-486B-93AD-BA2A3F96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988"/>
            <a:ext cx="8059586" cy="43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6D03F3-CEFD-4178-8F46-4D8315E1A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828"/>
            <a:ext cx="7785847" cy="42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8AE79C-1197-4E1C-8072-19DB86368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814"/>
            <a:ext cx="7785847" cy="42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EA4104-821F-4688-AB8B-C73B0FF59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815"/>
            <a:ext cx="7871381" cy="43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1033AA-967A-49EB-B75F-3A710BC56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240"/>
            <a:ext cx="7785847" cy="42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E0A4A7-97B3-4930-8799-7FB5F220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815"/>
            <a:ext cx="7785847" cy="42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6B705F-3EB8-4E5B-9CB4-416FCD86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3" y="71684"/>
            <a:ext cx="7682845" cy="41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18A960-C281-4247-B9E2-2996516D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827"/>
            <a:ext cx="7736532" cy="42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52A1C7-C9AE-4B4D-80DD-F717FB4A6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988"/>
            <a:ext cx="7785847" cy="42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6E7AC2-C91F-4C56-AA64-73519C9D9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773"/>
            <a:ext cx="7785847" cy="42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695082-2644-4802-A65E-4B080FFED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8199"/>
            <a:ext cx="7792259" cy="42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36C125-40D8-4EAC-9583-4A0C854E6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23" y="562448"/>
            <a:ext cx="7746988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1E05C9-5225-4C68-BAC0-697C653E7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" y="328760"/>
            <a:ext cx="82962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106AB0B-1680-47F5-957F-B3A4B9442344}"/>
              </a:ext>
            </a:extLst>
          </p:cNvPr>
          <p:cNvSpPr txBox="1"/>
          <p:nvPr/>
        </p:nvSpPr>
        <p:spPr>
          <a:xfrm>
            <a:off x="2228045" y="3817182"/>
            <a:ext cx="509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Montserrat" panose="020B0604020202020204" charset="0"/>
              </a:rPr>
              <a:t>O Relatório Final de Consistência de Dados é o </a:t>
            </a: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Montserrat" panose="020B0604020202020204" charset="0"/>
              </a:rPr>
              <a:t>documento-síntese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Montserrat" panose="020B0604020202020204" charset="0"/>
              </a:rPr>
              <a:t> da atuação da UCCI no exercício e um dos principais elementos analisados pelo TCE-PR para avaliar a </a:t>
            </a: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Montserrat" panose="020B0604020202020204" charset="0"/>
              </a:rPr>
              <a:t>efetividade do controle interno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Montserrat" panose="020B0604020202020204" charset="0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465DE5-7FA3-4AC7-B306-F4114D5E3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16" y="145036"/>
            <a:ext cx="8070966" cy="35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B8458C-9B67-4698-B0DD-6CC1D7C7D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47" y="120137"/>
            <a:ext cx="7520134" cy="41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389F30-C763-4EA0-B867-EB4A4F795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" y="52625"/>
            <a:ext cx="7701709" cy="42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F20C89-A6EF-4BAD-B9C2-5CCAB4F06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67" y="618683"/>
            <a:ext cx="72199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625"/>
            <a:ext cx="108610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34471" y="46625"/>
            <a:ext cx="10083417" cy="46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2060"/>
                </a:solidFill>
                <a:latin typeface="Berlin Sans FB Demi" panose="020E0802020502020306" pitchFamily="34" charset="0"/>
              </a:rPr>
              <a:t>Formação Acadêmica e Profissional</a:t>
            </a:r>
            <a:endParaRPr sz="25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Graduação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em Administração pela Faculdade Educacional da Lapa (2012).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Gestão Publica Municipal pela Universidade Estadual de Ponta Grossa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Graduada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Gestão estratégica de Pessoas pela Faculdade Educacional da Lapa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Ciências Políticas pela Faculdade Iguaçu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MBA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em Licitações e Contratos pelo Tribunal de Contas do Estado do Paraná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Atua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Controle Interno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na Câmara Municipal de Porto Amazonas desde 2010, </a:t>
            </a:r>
          </a:p>
          <a:p>
            <a:pPr marL="28575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Funcionaria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do Órgão desde 2001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Atua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como assessora eleitoral e política no município de residência e região há mais de 20 anos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Experiência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na área eleitoral com ênfase no processo eleitoral desde filiações, convenções, registro de candidaturas, e prestações de contas eleitorais de candidatos e partidos políticos em ambas as esferas, municipais e estaduais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Desenvolve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ações sociais na área pastoral e catequética através de encontros de formações e outros.</a:t>
            </a:r>
          </a:p>
          <a:p>
            <a:pPr marL="285750" lvl="0" indent="-285750" algn="r">
              <a:buFontTx/>
              <a:buChar char="-"/>
            </a:pPr>
            <a:b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r>
              <a:rPr lang="pt-BR" dirty="0">
                <a:highlight>
                  <a:srgbClr val="FFFFFF"/>
                </a:highlight>
                <a:hlinkClick r:id="rId4"/>
              </a:rPr>
              <a:t>http://lattes.cnpq.br/1448579691517317</a:t>
            </a:r>
            <a:endParaRPr lang="pt-BR" dirty="0">
              <a:highlight>
                <a:srgbClr val="FFFFFF"/>
              </a:highlight>
            </a:endParaRPr>
          </a:p>
          <a:p>
            <a:pPr lvl="0" algn="ctr"/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Professora Solange Aparecida de Oliveira Gonçalves 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524204-9229-4CC7-BA44-E972E9CFC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0" y="260583"/>
            <a:ext cx="8408709" cy="37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2D4C3C-33A5-4CD6-AA4D-E49F4F3C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92" y="376188"/>
            <a:ext cx="7677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BD2DFE-303F-4974-A422-AA8FF817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0" y="494367"/>
            <a:ext cx="86296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FCFF9E-3370-4AA2-BF83-F4A75130F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13" y="475219"/>
            <a:ext cx="72485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4CDA9DA-386A-423C-8271-7DEA7160DFDD}"/>
              </a:ext>
            </a:extLst>
          </p:cNvPr>
          <p:cNvSpPr txBox="1"/>
          <p:nvPr/>
        </p:nvSpPr>
        <p:spPr>
          <a:xfrm>
            <a:off x="1253760" y="885601"/>
            <a:ext cx="6636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Montserrat" panose="020B0604020202020204" charset="0"/>
              </a:rPr>
              <a:t>Mais um curso aplicado com sucesso!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857511-5C2D-4734-90FE-E1A08C518F31}"/>
              </a:ext>
            </a:extLst>
          </p:cNvPr>
          <p:cNvSpPr txBox="1"/>
          <p:nvPr/>
        </p:nvSpPr>
        <p:spPr>
          <a:xfrm>
            <a:off x="1253760" y="2520629"/>
            <a:ext cx="663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Montserrat" panose="020B0604020202020204" charset="0"/>
              </a:rPr>
              <a:t>Prof. Solange A O Gonçalves</a:t>
            </a:r>
          </a:p>
        </p:txBody>
      </p:sp>
    </p:spTree>
    <p:extLst>
      <p:ext uri="{BB962C8B-B14F-4D97-AF65-F5344CB8AC3E}">
        <p14:creationId xmlns:p14="http://schemas.microsoft.com/office/powerpoint/2010/main" val="8398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916374-A786-4245-9B23-B21E6F890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7" y="201786"/>
            <a:ext cx="7909089" cy="40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2142BA-F837-455D-A555-7F170DB28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" y="128853"/>
            <a:ext cx="7785857" cy="4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A59198-2D8F-47B7-AA0A-B04DC731E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3656"/>
            <a:ext cx="7633447" cy="41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877DD1-E802-45A0-A60C-D871CB5D4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90" y="83861"/>
            <a:ext cx="7475257" cy="42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F861E8-02E5-4468-AA31-E43BF4614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559"/>
            <a:ext cx="7682845" cy="40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B022DB-0703-49A8-A4D9-08D23ECD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338"/>
            <a:ext cx="7927942" cy="42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191</Words>
  <Application>Microsoft Office PowerPoint</Application>
  <PresentationFormat>Apresentação na tela (16:9)</PresentationFormat>
  <Paragraphs>19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Pacifico</vt:lpstr>
      <vt:lpstr>Montserrat</vt:lpstr>
      <vt:lpstr>Berlin Sans FB Demi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285</cp:revision>
  <dcterms:modified xsi:type="dcterms:W3CDTF">2026-01-20T00:58:05Z</dcterms:modified>
</cp:coreProperties>
</file>